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391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635" y="506849"/>
            <a:ext cx="7669530" cy="1159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🍷 Wine Dataset: Exploratory Data Analysis (EDA)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223635" y="1942981"/>
            <a:ext cx="76695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details a complete Exploratory Data Analysis (EDA) of the Wine dataset, covering essential data science steps from cleaning to advanced analysis.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223635" y="2739866"/>
            <a:ext cx="7669530" cy="1107519"/>
          </a:xfrm>
          <a:prstGeom prst="roundRect">
            <a:avLst>
              <a:gd name="adj" fmla="val 990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200775" y="2739866"/>
            <a:ext cx="91440" cy="1107519"/>
          </a:xfrm>
          <a:prstGeom prst="roundRect">
            <a:avLst>
              <a:gd name="adj" fmla="val 8466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499384" y="2947035"/>
            <a:ext cx="2741652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Loading &amp; Cleaning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499384" y="3345418"/>
            <a:ext cx="718661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inspection, handling missing values, and removing duplicates.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223635" y="4031694"/>
            <a:ext cx="7669530" cy="1107519"/>
          </a:xfrm>
          <a:prstGeom prst="roundRect">
            <a:avLst>
              <a:gd name="adj" fmla="val 990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6200775" y="4031694"/>
            <a:ext cx="91440" cy="1107519"/>
          </a:xfrm>
          <a:prstGeom prst="roundRect">
            <a:avLst>
              <a:gd name="adj" fmla="val 8466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499384" y="4238863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Univariate Analysis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499384" y="4637246"/>
            <a:ext cx="718661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Examining the distribution and statistics of individual variables.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223635" y="5323523"/>
            <a:ext cx="7669530" cy="1107519"/>
          </a:xfrm>
          <a:prstGeom prst="roundRect">
            <a:avLst>
              <a:gd name="adj" fmla="val 990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6200775" y="5323523"/>
            <a:ext cx="91440" cy="1107519"/>
          </a:xfrm>
          <a:prstGeom prst="roundRect">
            <a:avLst>
              <a:gd name="adj" fmla="val 8466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499384" y="5530691"/>
            <a:ext cx="346102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Bivariate/Multivariate Analysis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499384" y="5929074"/>
            <a:ext cx="718661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relationships and correlations between features.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223635" y="6615351"/>
            <a:ext cx="7669530" cy="1107519"/>
          </a:xfrm>
          <a:prstGeom prst="roundRect">
            <a:avLst>
              <a:gd name="adj" fmla="val 990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6200775" y="6615351"/>
            <a:ext cx="91440" cy="1107519"/>
          </a:xfrm>
          <a:prstGeom prst="roundRect">
            <a:avLst>
              <a:gd name="adj" fmla="val 8466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6499384" y="6822519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Outlier Detection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6499384" y="7220903"/>
            <a:ext cx="718661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Identifying and assessing unusual data points.</a:t>
            </a:r>
            <a:endParaRPr lang="en-US" sz="1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991" y="659963"/>
            <a:ext cx="6700957" cy="536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Next Steps &amp; Recommendations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86991" y="1454348"/>
            <a:ext cx="7770019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Following the comprehensive EDA, the next phase involves preparing the data for machine learning and building predictive models. These steps will leverage the insights gained to optimize model performance.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86991" y="2471976"/>
            <a:ext cx="7770019" cy="1584722"/>
          </a:xfrm>
          <a:prstGeom prst="roundRect">
            <a:avLst>
              <a:gd name="adj" fmla="val 455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09851" y="2494836"/>
            <a:ext cx="686991" cy="1539002"/>
          </a:xfrm>
          <a:prstGeom prst="roundRect">
            <a:avLst>
              <a:gd name="adj" fmla="val 6509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10" y="3103245"/>
            <a:ext cx="257651" cy="32206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68529" y="2666524"/>
            <a:ext cx="2790706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Selection &amp; Training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568529" y="3037761"/>
            <a:ext cx="6865620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classification algorithms such as SVM, Random Forest, or Gradient Boosting to predict wine origin or type. Prioritize model validation and robust evaluation metrics to ensure generalizability.</a:t>
            </a:r>
            <a:endParaRPr lang="en-US" sz="1350" dirty="0"/>
          </a:p>
        </p:txBody>
      </p:sp>
      <p:sp>
        <p:nvSpPr>
          <p:cNvPr id="10" name="Shape 6"/>
          <p:cNvSpPr/>
          <p:nvPr/>
        </p:nvSpPr>
        <p:spPr>
          <a:xfrm>
            <a:off x="686991" y="4228386"/>
            <a:ext cx="7770019" cy="1584722"/>
          </a:xfrm>
          <a:prstGeom prst="roundRect">
            <a:avLst>
              <a:gd name="adj" fmla="val 455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7"/>
          <p:cNvSpPr/>
          <p:nvPr/>
        </p:nvSpPr>
        <p:spPr>
          <a:xfrm>
            <a:off x="709851" y="4251246"/>
            <a:ext cx="686991" cy="1539002"/>
          </a:xfrm>
          <a:prstGeom prst="roundRect">
            <a:avLst>
              <a:gd name="adj" fmla="val 6509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710" y="4859655"/>
            <a:ext cx="257651" cy="32206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568529" y="4422934"/>
            <a:ext cx="2147173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1568529" y="4794171"/>
            <a:ext cx="6865620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new features by combining existing ones, particularly from highly correlated variables like </a:t>
            </a: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Flavanoids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Total_Phenols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to potentially uncover more complex patterns and improve model accuracy.</a:t>
            </a:r>
            <a:endParaRPr lang="en-US" sz="1350" dirty="0"/>
          </a:p>
        </p:txBody>
      </p:sp>
      <p:sp>
        <p:nvSpPr>
          <p:cNvPr id="15" name="Shape 10"/>
          <p:cNvSpPr/>
          <p:nvPr/>
        </p:nvSpPr>
        <p:spPr>
          <a:xfrm>
            <a:off x="686991" y="5984796"/>
            <a:ext cx="7770019" cy="1584722"/>
          </a:xfrm>
          <a:prstGeom prst="roundRect">
            <a:avLst>
              <a:gd name="adj" fmla="val 455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1"/>
          <p:cNvSpPr/>
          <p:nvPr/>
        </p:nvSpPr>
        <p:spPr>
          <a:xfrm>
            <a:off x="709851" y="6007656"/>
            <a:ext cx="686991" cy="1539002"/>
          </a:xfrm>
          <a:prstGeom prst="roundRect">
            <a:avLst>
              <a:gd name="adj" fmla="val 6509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710" y="6616065"/>
            <a:ext cx="257651" cy="32206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568529" y="6179344"/>
            <a:ext cx="2147173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1568529" y="6550581"/>
            <a:ext cx="6865620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strategies to handle identified outliers, such as capping or transformation. Apply feature scaling (e.g., StandardScaler or MinMaxScaler) to normalize numerical features, crucial for algorithms sensitive to feature magnitudes.</a:t>
            </a:r>
            <a:endParaRPr lang="en-US" sz="13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253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You!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0802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extend our sincere gratitude for taking the time to view this presentation on the Exploratory Data Analysis of the Wine Dataset.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93858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Throughout this presentation, we've explored key characteristics, identified correlations, detected outliers, and uncovered interesting relationships within the dataset, providing valuable insights into the world of wine chemistry.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5114449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hope this overview has been informative and encourages you to delve deeper into data science techniques and their application in diverse fields. Your curiosity and engagement are truly appreciated!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501" y="396359"/>
            <a:ext cx="6286976" cy="450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Initial Data Inspection and Structure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6501" y="1134904"/>
            <a:ext cx="13477399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Wine dataset contains 178 entries and 13 columns, representing various chemical properties of wines. A quick inspection confirms the data structure and types.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76501" y="1671638"/>
            <a:ext cx="180165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76501" y="2040850"/>
            <a:ext cx="6562963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is clean, with no missing values, and all columns are correctly typed as either </a:t>
            </a:r>
            <a:r>
              <a:rPr lang="en-US" sz="11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float64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r>
              <a:rPr lang="en-US" sz="11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int64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76501" y="2639378"/>
            <a:ext cx="65629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Entries: 178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76501" y="2920365"/>
            <a:ext cx="65629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Columns: 13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76501" y="3201353"/>
            <a:ext cx="65629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Non-Null Count: 178 for all columns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76501" y="3482340"/>
            <a:ext cx="65629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Memory Usage: 18.2 KB</a:t>
            </a:r>
            <a:endParaRPr lang="en-US" sz="11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56" y="1689616"/>
            <a:ext cx="6562963" cy="656296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76501" y="8576667"/>
            <a:ext cx="13477399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features range from </a:t>
            </a:r>
            <a:r>
              <a:rPr lang="en-US" sz="11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1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Malic_Acid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</a:t>
            </a:r>
            <a:r>
              <a:rPr lang="en-US" sz="11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Proline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providing a rich chemical profile for each wine sample.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1851"/>
            <a:ext cx="87756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Statistical Summary of Key Features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8876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Descriptive statistics provide an initial understanding of the central tendency, dispersion, and shape of the dataset's distribution.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029545"/>
            <a:ext cx="13042821" cy="2869763"/>
          </a:xfrm>
          <a:prstGeom prst="roundRect">
            <a:avLst>
              <a:gd name="adj" fmla="val 290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01410" y="3037165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00244" y="3163848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Count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3609499" y="3163848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178.00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5563553" y="3163848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178.00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17606" y="3163848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178.00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9471660" y="3163848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178.00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11425714" y="3163848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178.00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3608070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000244" y="3734753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3609499" y="3734753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13.00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563553" y="3734753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2.34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17606" y="3734753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99.74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9471660" y="3734753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2.03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1425714" y="3734753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746.89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01410" y="4178975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1000244" y="430565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Std Dev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3609499" y="430565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0.81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5563553" y="430565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1.12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517606" y="430565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14.28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471660" y="430565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0.99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11425714" y="430565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314.91</a:t>
            </a:r>
            <a:endParaRPr lang="en-US" sz="1550" dirty="0"/>
          </a:p>
        </p:txBody>
      </p:sp>
      <p:sp>
        <p:nvSpPr>
          <p:cNvPr id="26" name="Shape 24"/>
          <p:cNvSpPr/>
          <p:nvPr/>
        </p:nvSpPr>
        <p:spPr>
          <a:xfrm>
            <a:off x="801410" y="4749879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1000244" y="487656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3609499" y="4876562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11.03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5563553" y="4876562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0.74</a:t>
            </a:r>
            <a:endParaRPr lang="en-US" sz="1550" dirty="0"/>
          </a:p>
        </p:txBody>
      </p:sp>
      <p:sp>
        <p:nvSpPr>
          <p:cNvPr id="30" name="Text 28"/>
          <p:cNvSpPr/>
          <p:nvPr/>
        </p:nvSpPr>
        <p:spPr>
          <a:xfrm>
            <a:off x="7517606" y="4876562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70.00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9471660" y="4876562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0.34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11425714" y="487656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278.00</a:t>
            </a:r>
            <a:endParaRPr lang="en-US" sz="1550" dirty="0"/>
          </a:p>
        </p:txBody>
      </p:sp>
      <p:sp>
        <p:nvSpPr>
          <p:cNvPr id="33" name="Shape 31"/>
          <p:cNvSpPr/>
          <p:nvPr/>
        </p:nvSpPr>
        <p:spPr>
          <a:xfrm>
            <a:off x="801410" y="5320784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Text 32"/>
          <p:cNvSpPr/>
          <p:nvPr/>
        </p:nvSpPr>
        <p:spPr>
          <a:xfrm>
            <a:off x="1000244" y="544746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</a:t>
            </a:r>
            <a:endParaRPr lang="en-US" sz="1550" dirty="0"/>
          </a:p>
        </p:txBody>
      </p:sp>
      <p:sp>
        <p:nvSpPr>
          <p:cNvPr id="35" name="Text 33"/>
          <p:cNvSpPr/>
          <p:nvPr/>
        </p:nvSpPr>
        <p:spPr>
          <a:xfrm>
            <a:off x="3609499" y="544746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14.83</a:t>
            </a:r>
            <a:endParaRPr lang="en-US" sz="1550" dirty="0"/>
          </a:p>
        </p:txBody>
      </p:sp>
      <p:sp>
        <p:nvSpPr>
          <p:cNvPr id="36" name="Text 34"/>
          <p:cNvSpPr/>
          <p:nvPr/>
        </p:nvSpPr>
        <p:spPr>
          <a:xfrm>
            <a:off x="5563553" y="544746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5.80</a:t>
            </a:r>
            <a:endParaRPr lang="en-US" sz="1550" dirty="0"/>
          </a:p>
        </p:txBody>
      </p:sp>
      <p:sp>
        <p:nvSpPr>
          <p:cNvPr id="37" name="Text 35"/>
          <p:cNvSpPr/>
          <p:nvPr/>
        </p:nvSpPr>
        <p:spPr>
          <a:xfrm>
            <a:off x="7517606" y="544746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162.00</a:t>
            </a:r>
            <a:endParaRPr lang="en-US" sz="1550" dirty="0"/>
          </a:p>
        </p:txBody>
      </p:sp>
      <p:sp>
        <p:nvSpPr>
          <p:cNvPr id="38" name="Text 36"/>
          <p:cNvSpPr/>
          <p:nvPr/>
        </p:nvSpPr>
        <p:spPr>
          <a:xfrm>
            <a:off x="9471660" y="5447467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5.08</a:t>
            </a:r>
            <a:endParaRPr lang="en-US" sz="1550" dirty="0"/>
          </a:p>
        </p:txBody>
      </p:sp>
      <p:sp>
        <p:nvSpPr>
          <p:cNvPr id="39" name="Text 37"/>
          <p:cNvSpPr/>
          <p:nvPr/>
        </p:nvSpPr>
        <p:spPr>
          <a:xfrm>
            <a:off x="11425714" y="544746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1680.00</a:t>
            </a:r>
            <a:endParaRPr lang="en-US" sz="1550" dirty="0"/>
          </a:p>
        </p:txBody>
      </p:sp>
      <p:sp>
        <p:nvSpPr>
          <p:cNvPr id="40" name="Text 38"/>
          <p:cNvSpPr/>
          <p:nvPr/>
        </p:nvSpPr>
        <p:spPr>
          <a:xfrm>
            <a:off x="793790" y="612255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Proline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feature shows the largest range and standard deviation, suggesting significant variation in this amino acid content across the wine samples.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0645" y="544116"/>
            <a:ext cx="7895511" cy="975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Cleaning: Missing Values and Duplicates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110645" y="1753553"/>
            <a:ext cx="7895511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Before proceeding to analysis, data quality checks confirmed the dataset is robust, requiring minimal cleaning.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110645" y="2428399"/>
            <a:ext cx="7895511" cy="1788081"/>
          </a:xfrm>
          <a:prstGeom prst="roundRect">
            <a:avLst>
              <a:gd name="adj" fmla="val 36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274237" y="2591991"/>
            <a:ext cx="468154" cy="468154"/>
          </a:xfrm>
          <a:prstGeom prst="roundRect">
            <a:avLst>
              <a:gd name="adj" fmla="val 195300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2943" y="2694384"/>
            <a:ext cx="210622" cy="2633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274237" y="3216116"/>
            <a:ext cx="195083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Values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6274237" y="3553539"/>
            <a:ext cx="7568327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check for null values across all 13 columns returned zero missing entries, indicating a complete dataset.</a:t>
            </a:r>
            <a:endParaRPr lang="en-US" sz="1200" dirty="0"/>
          </a:p>
        </p:txBody>
      </p:sp>
      <p:sp>
        <p:nvSpPr>
          <p:cNvPr id="10" name="Shape 6"/>
          <p:cNvSpPr/>
          <p:nvPr/>
        </p:nvSpPr>
        <p:spPr>
          <a:xfrm>
            <a:off x="6110645" y="4372451"/>
            <a:ext cx="7895511" cy="1795701"/>
          </a:xfrm>
          <a:prstGeom prst="roundRect">
            <a:avLst>
              <a:gd name="adj" fmla="val 365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7"/>
          <p:cNvSpPr/>
          <p:nvPr/>
        </p:nvSpPr>
        <p:spPr>
          <a:xfrm>
            <a:off x="6274237" y="4536043"/>
            <a:ext cx="468154" cy="468154"/>
          </a:xfrm>
          <a:prstGeom prst="roundRect">
            <a:avLst>
              <a:gd name="adj" fmla="val 195300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2943" y="4638437"/>
            <a:ext cx="210622" cy="26336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274237" y="5160169"/>
            <a:ext cx="195083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Duplicate Rows</a:t>
            </a:r>
            <a:endParaRPr lang="en-US" sz="1500" dirty="0"/>
          </a:p>
        </p:txBody>
      </p:sp>
      <p:sp>
        <p:nvSpPr>
          <p:cNvPr id="14" name="Text 9"/>
          <p:cNvSpPr/>
          <p:nvPr/>
        </p:nvSpPr>
        <p:spPr>
          <a:xfrm>
            <a:off x="6274237" y="5497592"/>
            <a:ext cx="7568327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contained 0 duplicate rows. The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drop_duplicates()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operation confirmed the initial row count of 178 remains unchanged.</a:t>
            </a:r>
            <a:endParaRPr lang="en-US" sz="1200" dirty="0"/>
          </a:p>
        </p:txBody>
      </p:sp>
      <p:sp>
        <p:nvSpPr>
          <p:cNvPr id="15" name="Text 10"/>
          <p:cNvSpPr/>
          <p:nvPr/>
        </p:nvSpPr>
        <p:spPr>
          <a:xfrm>
            <a:off x="6110645" y="6402229"/>
            <a:ext cx="234112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Outlier Detection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6110645" y="6928842"/>
            <a:ext cx="7895511" cy="756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boxplot visualization was used to identify potential outliers in the numerical features. Several variables, including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Malic_Acid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Ash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Ash_Alcanity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Magnesium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Color_Intensity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show points extending beyond the whiskers, suggesting the presence of outliers that may warrant further investigation or treatment.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720" y="426125"/>
            <a:ext cx="8126611" cy="484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Univariate Analysis: Distribution of Alcohol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19720" y="1220153"/>
            <a:ext cx="13390959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the </a:t>
            </a:r>
            <a:r>
              <a:rPr lang="en-US" sz="12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content reveals its central tendency and spread, providing insight into the typical alcohol levels in the wine samples.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19720" y="1804749"/>
            <a:ext cx="1936909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Alcohol Statistics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19720" y="2201704"/>
            <a:ext cx="719494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Mean: 13.00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619720" y="2503646"/>
            <a:ext cx="719494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Median: 13.05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619720" y="2805589"/>
            <a:ext cx="719494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Range: 3.80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19720" y="3107531"/>
            <a:ext cx="719494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Variance: 0.66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19720" y="3409474"/>
            <a:ext cx="719494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Std Dev: 0.81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619720" y="3796665"/>
            <a:ext cx="71949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mean and median are very close, suggesting a nearly symmetrical distribution. The standard deviation of 0.81 indicates moderate variation around the mean.</a:t>
            </a:r>
            <a:endParaRPr lang="en-US" sz="12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192" y="1824157"/>
            <a:ext cx="5817989" cy="5817989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619720" y="7990761"/>
            <a:ext cx="13390959" cy="658178"/>
          </a:xfrm>
          <a:prstGeom prst="roundRect">
            <a:avLst>
              <a:gd name="adj" fmla="val 9888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621" y="8224004"/>
            <a:ext cx="193596" cy="15490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123117" y="8184356"/>
            <a:ext cx="12732663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histogram shows that most wine samples have an alcohol content concentrated between 12% and 14.5%.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544711"/>
            <a:ext cx="9393555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Univariate Analysis: Boxplot of Alcohol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92361" y="1559957"/>
            <a:ext cx="1304567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boxplot confirms the symmetry of the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distribution and visually represents the quartiles and potential outliers.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61" y="2322433"/>
            <a:ext cx="4928354" cy="492835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11491" y="2619494"/>
            <a:ext cx="3717965" cy="2491383"/>
          </a:xfrm>
          <a:prstGeom prst="roundRect">
            <a:avLst>
              <a:gd name="adj" fmla="val 44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211491" y="2596634"/>
            <a:ext cx="3717965" cy="91440"/>
          </a:xfrm>
          <a:prstGeom prst="roundRect">
            <a:avLst>
              <a:gd name="adj" fmla="val 9099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773293" y="2322433"/>
            <a:ext cx="594241" cy="594241"/>
          </a:xfrm>
          <a:prstGeom prst="roundRect">
            <a:avLst>
              <a:gd name="adj" fmla="val 15387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951530" y="2471023"/>
            <a:ext cx="2376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32352" y="3114675"/>
            <a:ext cx="247626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Median Value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432352" y="3622238"/>
            <a:ext cx="3276243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median (13.05) is centrally located within the box, reinforcing the symmetrical nature of the data.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0127456" y="2619494"/>
            <a:ext cx="3718084" cy="2491383"/>
          </a:xfrm>
          <a:prstGeom prst="roundRect">
            <a:avLst>
              <a:gd name="adj" fmla="val 44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10127456" y="2596634"/>
            <a:ext cx="3718084" cy="91440"/>
          </a:xfrm>
          <a:prstGeom prst="roundRect">
            <a:avLst>
              <a:gd name="adj" fmla="val 9099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11689378" y="2322433"/>
            <a:ext cx="594241" cy="594241"/>
          </a:xfrm>
          <a:prstGeom prst="roundRect">
            <a:avLst>
              <a:gd name="adj" fmla="val 15387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1867614" y="2471023"/>
            <a:ext cx="2376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348317" y="3114675"/>
            <a:ext cx="298156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Interquartile Range (IQR)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0348317" y="3622238"/>
            <a:ext cx="3276362" cy="1267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spread of the middle 50% of the data is relatively tight, suggesting consistency in the majority of alcohol measurements.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211491" y="5605939"/>
            <a:ext cx="7634049" cy="1857494"/>
          </a:xfrm>
          <a:prstGeom prst="roundRect">
            <a:avLst>
              <a:gd name="adj" fmla="val 590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6211491" y="5583079"/>
            <a:ext cx="7634049" cy="91440"/>
          </a:xfrm>
          <a:prstGeom prst="roundRect">
            <a:avLst>
              <a:gd name="adj" fmla="val 9099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9731395" y="5308878"/>
            <a:ext cx="594241" cy="594241"/>
          </a:xfrm>
          <a:prstGeom prst="roundRect">
            <a:avLst>
              <a:gd name="adj" fmla="val 15387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9909631" y="5457468"/>
            <a:ext cx="2376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6432352" y="6101120"/>
            <a:ext cx="247626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 Outliers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6432352" y="6608683"/>
            <a:ext cx="7192328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Unlike some other features, the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content does not exhibit any significant outliers in this boxplot.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696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Bivariate Analysis: Feature Correlation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96477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correlation heatmap visualizes the linear relationships between all pairs of features. This is crucial for identifying highly correlated variables, which can impact subsequent modeling steps.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4140637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925032" y="4208859"/>
            <a:ext cx="339137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Strong Positive Correlations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925032" y="4638080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like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Flavanoids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Total_Phenols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show a very high positive correlation (0.86), suggesting they often increase or decrease together.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280190" y="5669994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925032" y="5738217"/>
            <a:ext cx="351198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Strong Negative Correlations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925032" y="6167438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Flavanoids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5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Nonflavanoid_Phenols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show a strong negative correlation (-0.56), indicating an inverse relationship.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510" y="447913"/>
            <a:ext cx="9782175" cy="508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Relationship Between Alcohol and Color Intensity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651510" y="1282660"/>
            <a:ext cx="13327380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explore a specific bivariate relationship, a scatter plot was generated comparing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content and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Color_Intensity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10" y="1909643"/>
            <a:ext cx="6464975" cy="64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1535" y="1889284"/>
            <a:ext cx="313634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Alcohol vs. Color Intensity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521535" y="2357557"/>
            <a:ext cx="6464975" cy="781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scatter plot reveals a moderate positive correlation between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Color_Intensity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Wines with higher alcohol content tend to have higher color intensity, though the relationship is not perfectly linear.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521535" y="3285649"/>
            <a:ext cx="6464975" cy="781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 points are clustered, but there is a noticeable spread, especially at higher color intensity values, where some wines with moderate alcohol levels still exhibit very dark colors.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7521535" y="4250412"/>
            <a:ext cx="6464975" cy="952619"/>
          </a:xfrm>
          <a:prstGeom prst="roundRect">
            <a:avLst>
              <a:gd name="adj" fmla="val 7181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4413" y="4501991"/>
            <a:ext cx="203597" cy="16287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050887" y="4454009"/>
            <a:ext cx="5772745" cy="521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relationship suggests that these two chemical properties are linked, possibly reflecting the type or aging process of the wine.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178" y="452438"/>
            <a:ext cx="7827645" cy="1028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 from Exploratory Data Analysis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58178" y="1727478"/>
            <a:ext cx="7827645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EDA process yielded several important observations about the Wine dataset's characteristics and feature relationships.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58178" y="2438995"/>
            <a:ext cx="658178" cy="1211461"/>
          </a:xfrm>
          <a:prstGeom prst="roundRect">
            <a:avLst>
              <a:gd name="adj" fmla="val 36003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2890480"/>
            <a:ext cx="246817" cy="3084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0899" y="2603540"/>
            <a:ext cx="240280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 Variation in Proline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480899" y="2959417"/>
            <a:ext cx="7004923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Proline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exhibits the highest standard deviation, indicating significant differences in this amino acid across the samples.</a:t>
            </a:r>
            <a:endParaRPr lang="en-US" sz="1250" dirty="0"/>
          </a:p>
        </p:txBody>
      </p:sp>
      <p:sp>
        <p:nvSpPr>
          <p:cNvPr id="9" name="Shape 5"/>
          <p:cNvSpPr/>
          <p:nvPr/>
        </p:nvSpPr>
        <p:spPr>
          <a:xfrm>
            <a:off x="658178" y="3815001"/>
            <a:ext cx="658178" cy="1211461"/>
          </a:xfrm>
          <a:prstGeom prst="roundRect">
            <a:avLst>
              <a:gd name="adj" fmla="val 36003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4266486"/>
            <a:ext cx="246817" cy="3084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480899" y="3979545"/>
            <a:ext cx="265818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Strong Feature Correlation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480899" y="4335423"/>
            <a:ext cx="7004923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Flavanoids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Total_Phenols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highly correlated (0.86), suggesting redundancy or a shared underlying chemical process.</a:t>
            </a:r>
            <a:endParaRPr lang="en-US" sz="1250" dirty="0"/>
          </a:p>
        </p:txBody>
      </p:sp>
      <p:sp>
        <p:nvSpPr>
          <p:cNvPr id="13" name="Shape 8"/>
          <p:cNvSpPr/>
          <p:nvPr/>
        </p:nvSpPr>
        <p:spPr>
          <a:xfrm>
            <a:off x="658178" y="5191006"/>
            <a:ext cx="658178" cy="1211461"/>
          </a:xfrm>
          <a:prstGeom prst="roundRect">
            <a:avLst>
              <a:gd name="adj" fmla="val 36003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798" y="5642491"/>
            <a:ext cx="246817" cy="3084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480899" y="5355550"/>
            <a:ext cx="2056924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Outliers Identified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1480899" y="5711428"/>
            <a:ext cx="7004923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Outliers were detected in features like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Malic_Acid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Ash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Magnesium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which may require normalization or robust scaling for modeling.</a:t>
            </a:r>
            <a:endParaRPr lang="en-US" sz="1250" dirty="0"/>
          </a:p>
        </p:txBody>
      </p:sp>
      <p:sp>
        <p:nvSpPr>
          <p:cNvPr id="17" name="Shape 11"/>
          <p:cNvSpPr/>
          <p:nvPr/>
        </p:nvSpPr>
        <p:spPr>
          <a:xfrm>
            <a:off x="658178" y="6567011"/>
            <a:ext cx="658178" cy="1211461"/>
          </a:xfrm>
          <a:prstGeom prst="roundRect">
            <a:avLst>
              <a:gd name="adj" fmla="val 36003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798" y="7018496"/>
            <a:ext cx="246817" cy="308491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480899" y="6731556"/>
            <a:ext cx="2056924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Alcohol-Color Link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1480899" y="7087433"/>
            <a:ext cx="7004923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moderate positive correlation exists between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Alcohol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content and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Color_Intensity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linking these two sensory-relevant properties.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1141</Words>
  <Application>Microsoft Office PowerPoint</Application>
  <PresentationFormat>Custom</PresentationFormat>
  <Paragraphs>126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Consolas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AASHISH SHARMA</cp:lastModifiedBy>
  <cp:revision>2</cp:revision>
  <dcterms:created xsi:type="dcterms:W3CDTF">2025-10-04T10:38:40Z</dcterms:created>
  <dcterms:modified xsi:type="dcterms:W3CDTF">2025-10-04T19:14:55Z</dcterms:modified>
</cp:coreProperties>
</file>